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0" r:id="rId2"/>
    <p:sldId id="297" r:id="rId3"/>
    <p:sldId id="285" r:id="rId4"/>
    <p:sldId id="294" r:id="rId5"/>
    <p:sldId id="289" r:id="rId6"/>
    <p:sldId id="307" r:id="rId7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6458E-FFDD-4EAB-9CED-99424786FB6E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AA35D-3A07-47C4-AAB3-7A9F2228D0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66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AA35D-3A07-47C4-AAB3-7A9F2228D01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3208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9F4613-C87A-4758-9D5F-B91A7249D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918069-5114-4EF6-819A-53C2BC09F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D65337-E77C-4303-8D1A-E8C4BEFE3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2420-1C46-47BA-BCF2-EF5856EA58A9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9399E3-ABF2-4F57-A876-D9CD1D80C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81D792-D64B-4CD3-BAEA-208A7B4D7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716C-F452-4B87-A016-CE7DAC60F6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6580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1B1F7A-B106-467F-9A86-A8FFF85D9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580E5C0-D63D-4C82-9168-BDB291F27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26A6A0-E5A4-42F1-A738-53711B090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2420-1C46-47BA-BCF2-EF5856EA58A9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48D3C6-4697-4657-AC89-C0F0A803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D0DEEC-345C-4D80-A25C-CD36C65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716C-F452-4B87-A016-CE7DAC60F6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93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81F582A-AC15-482A-BA0B-D838D4842E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BD61DCC-3C7F-49D2-BFD1-271211599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018D6E-AF0C-4890-A766-2DB68C184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2420-1C46-47BA-BCF2-EF5856EA58A9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5377C6-5F28-4B24-A8CC-96132B80E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4C77F1-5C34-48F7-B6E4-25F700C9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716C-F452-4B87-A016-CE7DAC60F6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15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DD856098-3659-4A6F-B23D-17F2B2D4A1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31292" y="728030"/>
            <a:ext cx="5544827" cy="55568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3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35360" y="1956122"/>
            <a:ext cx="7701699" cy="461665"/>
          </a:xfrm>
        </p:spPr>
        <p:txBody>
          <a:bodyPr wrap="square">
            <a:spAutoFit/>
          </a:bodyPr>
          <a:lstStyle/>
          <a:p>
            <a:r>
              <a:rPr lang="de-DE" dirty="0"/>
              <a:t>Titel durch Klicken bearbeiten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597B1E50-BF4D-4373-8C93-859D51992E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5713" y="433485"/>
            <a:ext cx="1734925" cy="3099903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D082D15F-64D0-4041-907C-EBEB8491E875}"/>
              </a:ext>
            </a:extLst>
          </p:cNvPr>
          <p:cNvSpPr txBox="1"/>
          <p:nvPr userDrawn="1"/>
        </p:nvSpPr>
        <p:spPr>
          <a:xfrm rot="5400000">
            <a:off x="10526587" y="5125791"/>
            <a:ext cx="1585370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300" b="1" dirty="0">
                <a:solidFill>
                  <a:schemeClr val="tx1"/>
                </a:solidFill>
                <a:latin typeface="+mj-lt"/>
              </a:rPr>
              <a:t>Studiere Zukunft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35360" y="3514320"/>
            <a:ext cx="7701699" cy="215444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4687E07-8E5F-4BC2-A606-994862EAF1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676889">
            <a:off x="2419219" y="2753653"/>
            <a:ext cx="36000" cy="4810004"/>
          </a:xfrm>
          <a:custGeom>
            <a:avLst/>
            <a:gdLst>
              <a:gd name="connsiteX0" fmla="*/ 0 w 36000"/>
              <a:gd name="connsiteY0" fmla="*/ 0 h 4810004"/>
              <a:gd name="connsiteX1" fmla="*/ 36000 w 36000"/>
              <a:gd name="connsiteY1" fmla="*/ 0 h 4810004"/>
              <a:gd name="connsiteX2" fmla="*/ 36000 w 36000"/>
              <a:gd name="connsiteY2" fmla="*/ 4774485 h 4810004"/>
              <a:gd name="connsiteX3" fmla="*/ 0 w 36000"/>
              <a:gd name="connsiteY3" fmla="*/ 4810004 h 48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" h="4810004">
                <a:moveTo>
                  <a:pt x="0" y="0"/>
                </a:moveTo>
                <a:lnTo>
                  <a:pt x="36000" y="0"/>
                </a:lnTo>
                <a:lnTo>
                  <a:pt x="36000" y="4774485"/>
                </a:lnTo>
                <a:lnTo>
                  <a:pt x="0" y="48100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 anchorCtr="0">
            <a:noAutofit/>
          </a:bodyPr>
          <a:lstStyle>
            <a:lvl1pPr>
              <a:defRPr sz="2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69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45118C5-1128-4DE6-97BD-FE61799C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Name Vortragende*r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41A3422-FA91-4AE7-A0FE-0F00746FE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Veranstaltung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4276D6C-403D-4A2E-94BF-D5F0E08B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4120-B5BD-450B-94B9-3E8DBFFED80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E75C0A82-FB99-4E8B-966D-307D24E0F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784" y="5810258"/>
            <a:ext cx="710131" cy="107722"/>
          </a:xfrm>
        </p:spPr>
        <p:txBody>
          <a:bodyPr wrap="none" anchor="b" anchorCtr="0">
            <a:spAutoFit/>
          </a:bodyPr>
          <a:lstStyle>
            <a:lvl1pPr>
              <a:spcBef>
                <a:spcPts val="0"/>
              </a:spcBef>
              <a:defRPr sz="700"/>
            </a:lvl1pPr>
            <a:lvl2pPr>
              <a:spcBef>
                <a:spcPts val="0"/>
              </a:spcBef>
              <a:defRPr sz="700"/>
            </a:lvl2pPr>
            <a:lvl3pPr>
              <a:spcBef>
                <a:spcPts val="0"/>
              </a:spcBef>
              <a:defRPr sz="700"/>
            </a:lvl3pPr>
            <a:lvl4pPr>
              <a:spcBef>
                <a:spcPts val="0"/>
              </a:spcBef>
              <a:defRPr sz="700"/>
            </a:lvl4pPr>
            <a:lvl5pPr>
              <a:spcBef>
                <a:spcPts val="0"/>
              </a:spcBef>
              <a:defRPr sz="700"/>
            </a:lvl5pPr>
          </a:lstStyle>
          <a:p>
            <a:pPr lvl="0"/>
            <a:r>
              <a:rPr lang="de-DE" dirty="0"/>
              <a:t>Fußnote/Quelle</a:t>
            </a:r>
          </a:p>
        </p:txBody>
      </p:sp>
    </p:spTree>
    <p:extLst>
      <p:ext uri="{BB962C8B-B14F-4D97-AF65-F5344CB8AC3E}">
        <p14:creationId xmlns:p14="http://schemas.microsoft.com/office/powerpoint/2010/main" val="15593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Text und Bil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9784" y="1855365"/>
            <a:ext cx="7089687" cy="3877891"/>
          </a:xfrm>
        </p:spPr>
        <p:txBody>
          <a:bodyPr/>
          <a:lstStyle/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58E333D0-44A7-41E8-B63A-9F160546BF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40663" y="1855364"/>
            <a:ext cx="4351337" cy="3877891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97B0D9-B10E-4952-BBC6-37373404600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Name Vortragende*r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D4AF48-A7BC-48D0-ABE2-0724C40304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Titel der Veranstaltung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C93EF3-34F7-41FE-A300-E8A743B95D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F34120-B5BD-450B-94B9-3E8DBFFED80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F0E214BF-9E6B-4C5B-908C-4D77D7A8AF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784" y="5810258"/>
            <a:ext cx="710131" cy="107722"/>
          </a:xfrm>
        </p:spPr>
        <p:txBody>
          <a:bodyPr wrap="none" anchor="b" anchorCtr="0">
            <a:spAutoFit/>
          </a:bodyPr>
          <a:lstStyle>
            <a:lvl1pPr>
              <a:spcBef>
                <a:spcPts val="0"/>
              </a:spcBef>
              <a:defRPr sz="700"/>
            </a:lvl1pPr>
            <a:lvl2pPr>
              <a:spcBef>
                <a:spcPts val="0"/>
              </a:spcBef>
              <a:defRPr sz="700"/>
            </a:lvl2pPr>
            <a:lvl3pPr>
              <a:spcBef>
                <a:spcPts val="0"/>
              </a:spcBef>
              <a:defRPr sz="700"/>
            </a:lvl3pPr>
            <a:lvl4pPr>
              <a:spcBef>
                <a:spcPts val="0"/>
              </a:spcBef>
              <a:defRPr sz="700"/>
            </a:lvl4pPr>
            <a:lvl5pPr>
              <a:spcBef>
                <a:spcPts val="0"/>
              </a:spcBef>
              <a:defRPr sz="700"/>
            </a:lvl5pPr>
          </a:lstStyle>
          <a:p>
            <a:pPr lvl="0"/>
            <a:r>
              <a:rPr lang="de-DE" dirty="0"/>
              <a:t>Fußnote/Quelle</a:t>
            </a:r>
          </a:p>
        </p:txBody>
      </p:sp>
    </p:spTree>
    <p:extLst>
      <p:ext uri="{BB962C8B-B14F-4D97-AF65-F5344CB8AC3E}">
        <p14:creationId xmlns:p14="http://schemas.microsoft.com/office/powerpoint/2010/main" val="313946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3CD965-8D72-460A-A86F-3D22A08E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CD2171-45ED-4187-BF84-04C33F5A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1CEC73-FACF-4FD1-B26E-7FA37947E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2420-1C46-47BA-BCF2-EF5856EA58A9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E49FE9-AC1C-4572-9C18-F63C5C988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974AFF-45D3-4CF9-A974-736693A78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716C-F452-4B87-A016-CE7DAC60F6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926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C0659F-4F56-4BD0-A390-A9FFDD952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35463C-4248-41B8-880E-B258B77D3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24B6FF-E8F8-490D-997F-B8761BEF6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2420-1C46-47BA-BCF2-EF5856EA58A9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88C77C-7AE1-440D-952C-6E47F92C6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0FD8A6-815D-4905-8AA0-1AF90CDCA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716C-F452-4B87-A016-CE7DAC60F6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629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86DF6-831B-45F5-983F-6F3C6CD45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FF3734-3B41-4BFC-B628-6E98A75E4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6D77DF-1EE4-44D2-A5A9-541B656B5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AF6C98-159B-49B8-BF6B-FC633BCC2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2420-1C46-47BA-BCF2-EF5856EA58A9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25648F7-12E6-4B9E-94E5-B82C6169B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5C9250E-4085-4409-92FC-0A897C135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716C-F452-4B87-A016-CE7DAC60F6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771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85AF5-9183-483A-B81E-8602AEE0A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35BDD63-24B2-4AB1-9DF2-C6AEF81EF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DF47EA0-4ACD-4A88-89CA-F2195D2AA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BE5EEF1-286A-4933-B18A-E894C087C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64F542B-9AA0-48DA-A411-0F61ED414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D243730-4C30-42F4-90B7-5CC062EA9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2420-1C46-47BA-BCF2-EF5856EA58A9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4E81CAF-37C7-4562-83AE-7DE58CB70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FCF1682-7C59-4841-A829-620F18FAC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716C-F452-4B87-A016-CE7DAC60F6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19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6637B-FFC7-47E9-8B72-55FBC9EB3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4E85E3C-F2DA-44C7-B913-13CE98290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2420-1C46-47BA-BCF2-EF5856EA58A9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99E47CE-1CAE-49DB-B723-4F501245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9E3655-CB71-409C-B98F-52C136AC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716C-F452-4B87-A016-CE7DAC60F6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412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704DA5A-47EF-4E24-8B74-FD09C97D0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2420-1C46-47BA-BCF2-EF5856EA58A9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567CD06-2632-4A4B-83FE-77661053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280353-0B5B-4979-B462-299ABF105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716C-F452-4B87-A016-CE7DAC60F6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4652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89E7FD-24BF-4526-A2ED-8C4B360F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F06AB3-4578-4350-B6AF-24ED43D9B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6660E3-246A-45EE-95D5-4F422F3CA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58AF855-EE57-455B-90D7-1CAD26A09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2420-1C46-47BA-BCF2-EF5856EA58A9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70C5FAA-FDFC-45B2-B900-0403C0DA0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02512CA-8AA7-469A-BDCB-6F38AC68C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716C-F452-4B87-A016-CE7DAC60F6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138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5B64C1-708E-4DD7-BAEE-A9055A12A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59BA479-3297-46E7-9228-DC94F41F72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0F35E97-B850-4A5D-B4B5-F9049207D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A2EB935-0743-4651-B2B0-F3EC478CB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2420-1C46-47BA-BCF2-EF5856EA58A9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D79544-C17C-494E-839D-270C20A50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B14A3C9-F452-4B9D-B8F2-0220F4B7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716C-F452-4B87-A016-CE7DAC60F6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56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D8191DF-45B9-42C9-BEDD-279F336AA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DD691F-29D1-4EA0-A5E6-3778BE06F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97F7E2-7BF5-4BA5-B331-A245618476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32420-1C46-47BA-BCF2-EF5856EA58A9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155D6B-2185-422D-8092-3D18DB444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6E700A-5DC0-4164-BFAE-8D2E30B72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D716C-F452-4B87-A016-CE7DAC60F6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963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f&#246;g.de/bafoeg/de/das-bafoeg-alle-infos-auf-einen-blick/das-bafoeg-alle-infos-auf-einen-blick_node.html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baf&#246;g.de/bafoeg/de/das-bafoeg-alle-infos-auf-einen-blick/das-bafoeg-alle-infos-auf-einen-blick_node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ms.bht-berlin.de/course/view.php?id=35742" TargetMode="External"/><Relationship Id="rId2" Type="http://schemas.openxmlformats.org/officeDocument/2006/relationships/hyperlink" Target="https://www.baf&#246;g.de/bafoeg/de/antrag-stellen/alle-antragsformulare/alle-antragsformulare_node.html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af&#246;g.de/bafoeg/de/das-bafoeg-alle-infos-auf-einen-blick/das-bafoeg-alle-infos-auf-einen-blick_node.htm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f&#246;g.de/bafoeg/de/das-bafoeg-alle-infos-auf-einen-blick/das-bafoeg-alle-infos-auf-einen-blick_node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Gebäude, draußen, Baum, Himmel enthält.&#10;&#10;Automatisch generierte Beschreibung">
            <a:extLst>
              <a:ext uri="{FF2B5EF4-FFF2-40B4-BE49-F238E27FC236}">
                <a16:creationId xmlns:a16="http://schemas.microsoft.com/office/drawing/2014/main" id="{0F23C81C-AC1D-4597-8E97-476C725F9D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41184" y="650577"/>
            <a:ext cx="5544827" cy="5556845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3E96C15-39C5-418C-9C29-C4D3042D1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1531390"/>
            <a:ext cx="7701699" cy="1311128"/>
          </a:xfrm>
        </p:spPr>
        <p:txBody>
          <a:bodyPr/>
          <a:lstStyle/>
          <a:p>
            <a:r>
              <a:rPr lang="de-DE" b="1" i="1" dirty="0">
                <a:latin typeface="BHT Case Micro" panose="020B0504000000000000" pitchFamily="34" charset="0"/>
              </a:rPr>
              <a:t>BAföG</a:t>
            </a:r>
            <a:br>
              <a:rPr lang="de-DE" b="1" i="1" dirty="0">
                <a:latin typeface="BHT Case Micro" panose="020B0504000000000000" pitchFamily="34" charset="0"/>
              </a:rPr>
            </a:br>
            <a:r>
              <a:rPr lang="de-DE" b="1" i="1" dirty="0">
                <a:latin typeface="BHT Case Micro" panose="020B0504000000000000" pitchFamily="34" charset="0"/>
              </a:rPr>
              <a:t>FB V</a:t>
            </a:r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2706DA66-D27C-4E9D-909F-D9F547E9A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361" y="3514320"/>
            <a:ext cx="3468544" cy="674031"/>
          </a:xfrm>
        </p:spPr>
        <p:txBody>
          <a:bodyPr/>
          <a:lstStyle/>
          <a:p>
            <a:r>
              <a:rPr lang="de-DE" dirty="0">
                <a:latin typeface="BHT Case Text" panose="020B0504000000000000" pitchFamily="34" charset="0"/>
              </a:rPr>
              <a:t>18.09.2025</a:t>
            </a:r>
          </a:p>
          <a:p>
            <a:r>
              <a:rPr lang="de-DE" dirty="0">
                <a:latin typeface="BHT Case Text" panose="020B0504000000000000" pitchFamily="34" charset="0"/>
              </a:rPr>
              <a:t>Prof. Vicky Goralczyk</a:t>
            </a:r>
          </a:p>
          <a:p>
            <a:r>
              <a:rPr lang="de-DE" dirty="0">
                <a:latin typeface="BHT Case Text" panose="020B0504000000000000" pitchFamily="34" charset="0"/>
              </a:rPr>
              <a:t>Natascha Kotzur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5E5DBA8-917C-4218-88EF-E4068CEB6E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2676889">
            <a:off x="5014139" y="2728368"/>
            <a:ext cx="36000" cy="4810004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023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A2304-3341-4633-9E20-644882BC5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702" y="322782"/>
            <a:ext cx="10515600" cy="647996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200" dirty="0">
                <a:latin typeface="BHT Case Micro" panose="020B0504000000000000" pitchFamily="34" charset="0"/>
              </a:rPr>
              <a:t>BAföG-Regelung im FB V ab Wintersemester 2025/2026</a:t>
            </a:r>
            <a:endParaRPr lang="de-DE" sz="32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A6DB9E3-1DFD-4C89-8A51-3548883AF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Dekanat FB V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7488786-3E3A-4874-A484-7B42D04C9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BAföG FB V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4D06BAC-17B2-458E-87D6-E5E0F3583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4120-B5BD-450B-94B9-3E8DBFFED80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E342223-3B46-4EF2-BCAC-A37752D5C3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9545" y="5242707"/>
            <a:ext cx="8292655" cy="8402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de-DE" sz="1800" dirty="0">
                <a:latin typeface="BHT Case Micro" panose="020B0504000000000000" pitchFamily="34" charset="0"/>
                <a:hlinkClick r:id="rId2"/>
              </a:rPr>
              <a:t>Allgemeine Infos zum BAföG</a:t>
            </a:r>
            <a:endParaRPr lang="de-DE" sz="1800" dirty="0">
              <a:latin typeface="BHT Case Micro" panose="020B0504000000000000" pitchFamily="34" charset="0"/>
            </a:endParaRPr>
          </a:p>
          <a:p>
            <a:pPr marL="0" indent="0" algn="ctr">
              <a:buNone/>
            </a:pPr>
            <a:r>
              <a:rPr lang="de-DE" sz="1800" dirty="0">
                <a:latin typeface="BHT Case Micro" panose="020B0504000000000000" pitchFamily="34" charset="0"/>
              </a:rPr>
              <a:t> </a:t>
            </a:r>
          </a:p>
          <a:p>
            <a:pPr marL="0" indent="0" algn="ctr">
              <a:buNone/>
            </a:pPr>
            <a:r>
              <a:rPr lang="de-DE" sz="1800" dirty="0">
                <a:latin typeface="BHT Case Micro" panose="020B0504000000000000" pitchFamily="34" charset="0"/>
              </a:rPr>
              <a:t>(Bundesministerium für Forschung, Technologie und Raumfahrt)</a:t>
            </a:r>
            <a:endParaRPr lang="de-DE" sz="18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477A8AC-0F1F-4A20-9A0C-CE5B60F79CDD}"/>
              </a:ext>
            </a:extLst>
          </p:cNvPr>
          <p:cNvSpPr txBox="1"/>
          <p:nvPr/>
        </p:nvSpPr>
        <p:spPr>
          <a:xfrm>
            <a:off x="610444" y="1546167"/>
            <a:ext cx="1074335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400" b="1" dirty="0">
                <a:latin typeface="BHT Case Micro" panose="020B0504000000000000" pitchFamily="34" charset="0"/>
              </a:rPr>
              <a:t>BAföG-Beauftragte </a:t>
            </a:r>
            <a:r>
              <a:rPr lang="de-DE" sz="2400" b="1" i="0" u="none" strike="noStrike" baseline="0" dirty="0">
                <a:latin typeface="BHT Case Micro" panose="020B0504000000000000" pitchFamily="34" charset="0"/>
              </a:rPr>
              <a:t>FB V</a:t>
            </a:r>
          </a:p>
          <a:p>
            <a:pPr>
              <a:spcBef>
                <a:spcPts val="1200"/>
              </a:spcBef>
            </a:pPr>
            <a:endParaRPr lang="de-DE" sz="600" b="1" i="0" u="none" strike="noStrike" baseline="0" dirty="0">
              <a:latin typeface="BHT Case Micro" panose="020B0504000000000000" pitchFamily="34" charset="0"/>
            </a:endParaRPr>
          </a:p>
          <a:p>
            <a:pPr lvl="1">
              <a:spcAft>
                <a:spcPts val="600"/>
              </a:spcAft>
            </a:pPr>
            <a:r>
              <a:rPr lang="de-DE" sz="2400" dirty="0">
                <a:latin typeface="BHT Case Micro" panose="020B0504000000000000" pitchFamily="34" charset="0"/>
              </a:rPr>
              <a:t>Prof. Vicky Goralczyk vicky.goralczyk@bht-berlin.de</a:t>
            </a:r>
          </a:p>
        </p:txBody>
      </p:sp>
      <p:sp>
        <p:nvSpPr>
          <p:cNvPr id="16" name="Gleichschenkliges Dreieck 15">
            <a:extLst>
              <a:ext uri="{FF2B5EF4-FFF2-40B4-BE49-F238E27FC236}">
                <a16:creationId xmlns:a16="http://schemas.microsoft.com/office/drawing/2014/main" id="{0B87C48E-FFDF-4C1A-AC67-9C1D39E03568}"/>
              </a:ext>
            </a:extLst>
          </p:cNvPr>
          <p:cNvSpPr/>
          <p:nvPr/>
        </p:nvSpPr>
        <p:spPr>
          <a:xfrm rot="5400000">
            <a:off x="540062" y="2202676"/>
            <a:ext cx="298138" cy="298138"/>
          </a:xfrm>
          <a:prstGeom prst="triangle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200" dirty="0" err="1">
              <a:solidFill>
                <a:schemeClr val="tx1"/>
              </a:solidFill>
            </a:endParaRPr>
          </a:p>
        </p:txBody>
      </p:sp>
      <p:sp>
        <p:nvSpPr>
          <p:cNvPr id="17" name="Gleichschenkliges Dreieck 16">
            <a:extLst>
              <a:ext uri="{FF2B5EF4-FFF2-40B4-BE49-F238E27FC236}">
                <a16:creationId xmlns:a16="http://schemas.microsoft.com/office/drawing/2014/main" id="{1ED81F7E-2AEE-4565-A26C-F2109FD98BC5}"/>
              </a:ext>
            </a:extLst>
          </p:cNvPr>
          <p:cNvSpPr/>
          <p:nvPr/>
        </p:nvSpPr>
        <p:spPr>
          <a:xfrm rot="5400000">
            <a:off x="540062" y="3730557"/>
            <a:ext cx="298138" cy="298138"/>
          </a:xfrm>
          <a:prstGeom prst="triangle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200" dirty="0" err="1">
              <a:solidFill>
                <a:schemeClr val="tx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C9CBFE4-8F42-3D7A-98D2-AD99DDBD7C7D}"/>
              </a:ext>
            </a:extLst>
          </p:cNvPr>
          <p:cNvSpPr txBox="1"/>
          <p:nvPr/>
        </p:nvSpPr>
        <p:spPr>
          <a:xfrm>
            <a:off x="610444" y="3042738"/>
            <a:ext cx="1074335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400" b="1" dirty="0">
                <a:latin typeface="BHT Case Micro" panose="020B0504000000000000" pitchFamily="34" charset="0"/>
              </a:rPr>
              <a:t>KfW</a:t>
            </a:r>
            <a:r>
              <a:rPr lang="de-DE" sz="2400" b="1">
                <a:latin typeface="BHT Case Micro" panose="020B0504000000000000" pitchFamily="34" charset="0"/>
              </a:rPr>
              <a:t>, Auslands-BAföG </a:t>
            </a:r>
            <a:r>
              <a:rPr lang="de-DE" sz="2400" b="1" dirty="0">
                <a:latin typeface="BHT Case Micro" panose="020B0504000000000000" pitchFamily="34" charset="0"/>
              </a:rPr>
              <a:t>und andere Förderformate</a:t>
            </a:r>
            <a:endParaRPr lang="de-DE" sz="2400" b="1" i="0" u="none" strike="noStrike" baseline="0" dirty="0">
              <a:latin typeface="BHT Case Micro" panose="020B0504000000000000" pitchFamily="34" charset="0"/>
            </a:endParaRPr>
          </a:p>
          <a:p>
            <a:pPr lvl="1">
              <a:spcAft>
                <a:spcPts val="600"/>
              </a:spcAft>
            </a:pPr>
            <a:endParaRPr lang="de-DE" sz="1400" dirty="0">
              <a:latin typeface="BHT Case Micro" panose="020B0504000000000000" pitchFamily="34" charset="0"/>
            </a:endParaRPr>
          </a:p>
          <a:p>
            <a:pPr lvl="1">
              <a:spcAft>
                <a:spcPts val="600"/>
              </a:spcAft>
            </a:pPr>
            <a:r>
              <a:rPr lang="de-DE" sz="2400" dirty="0">
                <a:latin typeface="BHT Case Micro" panose="020B0504000000000000" pitchFamily="34" charset="0"/>
              </a:rPr>
              <a:t>Frau Kotzur (Terminvereinbarung nach Absprache per E-Mail)</a:t>
            </a:r>
          </a:p>
          <a:p>
            <a:pPr lvl="1">
              <a:spcAft>
                <a:spcPts val="600"/>
              </a:spcAft>
            </a:pPr>
            <a:r>
              <a:rPr lang="de-DE" sz="2400" dirty="0">
                <a:solidFill>
                  <a:srgbClr val="000000"/>
                </a:solidFill>
                <a:latin typeface="BHT Case Micro" panose="020B0504000000000000" pitchFamily="34" charset="0"/>
              </a:rPr>
              <a:t>kotzur@bht-berlin.de</a:t>
            </a:r>
            <a:endParaRPr lang="de-DE" sz="2400" dirty="0">
              <a:latin typeface="BHT Case Micro" panose="020B0504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8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0091B6-9367-4BDF-BD06-3C3495C7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08" y="291222"/>
            <a:ext cx="8484303" cy="706757"/>
          </a:xfrm>
        </p:spPr>
        <p:txBody>
          <a:bodyPr>
            <a:normAutofit/>
          </a:bodyPr>
          <a:lstStyle/>
          <a:p>
            <a:r>
              <a:rPr lang="de-DE" sz="2400" b="1" dirty="0">
                <a:latin typeface="BHT Case Micro" panose="020B0504000000000000" pitchFamily="34" charset="0"/>
              </a:rPr>
              <a:t>BAföG-Leistungsbescheinigung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0CAC24-F875-4E9F-BEB7-8A48375FB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" y="1131847"/>
            <a:ext cx="7285323" cy="5589628"/>
          </a:xfrm>
        </p:spPr>
        <p:txBody>
          <a:bodyPr>
            <a:noAutofit/>
          </a:bodyPr>
          <a:lstStyle/>
          <a:p>
            <a:pPr lvl="1"/>
            <a:r>
              <a:rPr lang="de-DE" sz="1800" dirty="0">
                <a:latin typeface="BHT Case Text" panose="020B0504000000000000" pitchFamily="34" charset="0"/>
              </a:rPr>
              <a:t>Für einen positiven Leistungsbescheid müssen Sie mindestens 105 </a:t>
            </a:r>
            <a:r>
              <a:rPr lang="de-DE" sz="1800" dirty="0" err="1">
                <a:latin typeface="BHT Case Text" panose="020B0504000000000000" pitchFamily="34" charset="0"/>
              </a:rPr>
              <a:t>Credits</a:t>
            </a:r>
            <a:r>
              <a:rPr lang="de-DE" sz="1800" dirty="0">
                <a:latin typeface="BHT Case Text" panose="020B0504000000000000" pitchFamily="34" charset="0"/>
              </a:rPr>
              <a:t> bis zum Ende des 4. Semesters erbringen</a:t>
            </a:r>
          </a:p>
          <a:p>
            <a:pPr marL="457200" lvl="1" indent="0">
              <a:buNone/>
            </a:pPr>
            <a:endParaRPr lang="de-DE" sz="1800" dirty="0">
              <a:latin typeface="BHT Case Text" panose="020B0504000000000000" pitchFamily="34" charset="0"/>
            </a:endParaRPr>
          </a:p>
          <a:p>
            <a:pPr lvl="1"/>
            <a:r>
              <a:rPr lang="de-DE" sz="1800" dirty="0">
                <a:latin typeface="BHT Case Text" panose="020B0504000000000000" pitchFamily="34" charset="0"/>
              </a:rPr>
              <a:t>Haben Sie die Ausstellung der BAföG-Leistungsbescheinigung angefordert (siehe nächste Folie) und sollten Sie die 105 </a:t>
            </a:r>
            <a:r>
              <a:rPr lang="de-DE" sz="1800" dirty="0" err="1">
                <a:latin typeface="BHT Case Text" panose="020B0504000000000000" pitchFamily="34" charset="0"/>
              </a:rPr>
              <a:t>Credits</a:t>
            </a:r>
            <a:r>
              <a:rPr lang="de-DE" sz="1800" dirty="0">
                <a:latin typeface="BHT Case Text" panose="020B0504000000000000" pitchFamily="34" charset="0"/>
              </a:rPr>
              <a:t> nach dem 1. Prüfungszeitraum nicht erreichen, kann nach dem 2. Prüfungszeitraum eine erneute Leistungsüberprüfung durchgeführt werden</a:t>
            </a:r>
          </a:p>
          <a:p>
            <a:pPr marL="457200" lvl="1" indent="0">
              <a:buNone/>
            </a:pPr>
            <a:endParaRPr lang="de-DE" sz="1800" dirty="0">
              <a:latin typeface="BHT Case Text" panose="020B0504000000000000" pitchFamily="34" charset="0"/>
            </a:endParaRPr>
          </a:p>
          <a:p>
            <a:pPr lvl="1"/>
            <a:r>
              <a:rPr lang="de-DE" sz="1800" dirty="0">
                <a:latin typeface="BHT Case Text" panose="020B0504000000000000" pitchFamily="34" charset="0"/>
              </a:rPr>
              <a:t>Sollten Sie die 105 </a:t>
            </a:r>
            <a:r>
              <a:rPr lang="de-DE" sz="1800" dirty="0" err="1">
                <a:latin typeface="BHT Case Text" panose="020B0504000000000000" pitchFamily="34" charset="0"/>
              </a:rPr>
              <a:t>Credits</a:t>
            </a:r>
            <a:r>
              <a:rPr lang="de-DE" sz="1800" dirty="0">
                <a:latin typeface="BHT Case Text" panose="020B0504000000000000" pitchFamily="34" charset="0"/>
              </a:rPr>
              <a:t> auch nach dem 2. Prüfungszeitraum nicht erreichen, so ist es sinnvoll, dass Sie eine Leistungsverschiebung beim BAföG-Amt beantragen. </a:t>
            </a:r>
          </a:p>
        </p:txBody>
      </p:sp>
      <p:pic>
        <p:nvPicPr>
          <p:cNvPr id="11" name="Bildplatzhalter 10" descr="Ein Bild, das Baum, draußen, Parken, Stein enthält.&#10;&#10;Automatisch generierte Beschreibung">
            <a:extLst>
              <a:ext uri="{FF2B5EF4-FFF2-40B4-BE49-F238E27FC236}">
                <a16:creationId xmlns:a16="http://schemas.microsoft.com/office/drawing/2014/main" id="{014F42EE-DC3C-4CC3-9F81-F0D0FE6FEA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6531" y="1387198"/>
            <a:ext cx="4351337" cy="3877891"/>
          </a:xfr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30E0A0-F27C-4502-8F19-D6F18D69832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Dekanat FB V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098CE1-699D-41CA-A381-558F27E32A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BAföG FB V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DA0E64-0FA5-442A-B83C-21723116EB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F34120-B5BD-450B-94B9-3E8DBFFED80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F4907BB-3E53-2EEF-9597-0C4A7FDF0D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A18A6FAE-BC46-DD52-EE7F-ECDE51EEB154}"/>
              </a:ext>
            </a:extLst>
          </p:cNvPr>
          <p:cNvSpPr txBox="1">
            <a:spLocks/>
          </p:cNvSpPr>
          <p:nvPr/>
        </p:nvSpPr>
        <p:spPr>
          <a:xfrm>
            <a:off x="8266606" y="5404387"/>
            <a:ext cx="3653345" cy="28623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latin typeface="BHT Case Micro" panose="020B0504000000000000" pitchFamily="34" charset="0"/>
                <a:hlinkClick r:id="rId4"/>
              </a:rPr>
              <a:t>Allgemeine Infos zum BAföG</a:t>
            </a:r>
            <a:endParaRPr lang="de-DE" sz="1400" dirty="0">
              <a:latin typeface="BHT Case Micro" panose="020B0504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6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ACD651-8160-46AC-A0CE-CA6C3C5CA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32" y="0"/>
            <a:ext cx="11256818" cy="710746"/>
          </a:xfrm>
        </p:spPr>
        <p:txBody>
          <a:bodyPr>
            <a:normAutofit fontScale="90000"/>
          </a:bodyPr>
          <a:lstStyle/>
          <a:p>
            <a:r>
              <a:rPr lang="de-DE" sz="2400" b="1" dirty="0">
                <a:latin typeface="BHT Case Micro" panose="020B0504000000000000" pitchFamily="34" charset="0"/>
              </a:rPr>
              <a:t>Vorgehen zum Erhalt der Leistungsbescheinigung nach §48 </a:t>
            </a:r>
            <a:r>
              <a:rPr lang="de-DE" sz="2400" b="1" dirty="0" err="1">
                <a:latin typeface="BHT Case Micro" panose="020B0504000000000000" pitchFamily="34" charset="0"/>
              </a:rPr>
              <a:t>BAFöG</a:t>
            </a:r>
            <a:endParaRPr lang="de-DE" sz="2400" b="1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E2783B-4769-4150-BED3-834FD06448C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Dekanat FB V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17F9A84-0235-433C-B099-B9DD72A7D77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BAföG FB V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1907B1-A4BA-4D41-9CF4-AC8BED3BEAE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F34120-B5BD-450B-94B9-3E8DBFFED80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F80024EC-B2BE-FDCA-ADEE-7FBCA898F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88" y="1323243"/>
            <a:ext cx="7192824" cy="5160541"/>
          </a:xfrm>
        </p:spPr>
        <p:txBody>
          <a:bodyPr>
            <a:noAutofit/>
          </a:bodyPr>
          <a:lstStyle/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de-DE" sz="1800" dirty="0">
                <a:latin typeface="BHT Case Text" panose="020B0504000000000000" pitchFamily="34" charset="0"/>
              </a:rPr>
              <a:t>Laden Sie sich das Formblatt 5 des BAföG Amtes herunter (im </a:t>
            </a:r>
            <a:r>
              <a:rPr lang="de-DE" sz="1800" dirty="0">
                <a:latin typeface="BHT Case Text" panose="020B0504000000000000" pitchFamily="34" charset="0"/>
                <a:hlinkClick r:id="rId2"/>
              </a:rPr>
              <a:t>Downloadbereich</a:t>
            </a:r>
            <a:r>
              <a:rPr lang="de-DE" sz="1800" dirty="0">
                <a:latin typeface="BHT Case Text" panose="020B0504000000000000" pitchFamily="34" charset="0"/>
              </a:rPr>
              <a:t> der Bafög-Stelle).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de-DE" sz="1800" dirty="0">
                <a:latin typeface="BHT Case Text" panose="020B0504000000000000" pitchFamily="34" charset="0"/>
              </a:rPr>
              <a:t>Tragen Sie Ihre Förderungsnummer ein und füllen die Felder in den Sektionen </a:t>
            </a:r>
            <a:r>
              <a:rPr lang="de-DE" sz="1800" dirty="0">
                <a:solidFill>
                  <a:srgbClr val="00B050"/>
                </a:solidFill>
                <a:latin typeface="BHT Case Text" panose="020B0504000000000000" pitchFamily="34" charset="0"/>
              </a:rPr>
              <a:t>Angaben zur Auszubildenden Person</a:t>
            </a:r>
            <a:r>
              <a:rPr lang="de-DE" sz="1800" dirty="0">
                <a:latin typeface="BHT Case Text" panose="020B0504000000000000" pitchFamily="34" charset="0"/>
              </a:rPr>
              <a:t> und </a:t>
            </a:r>
            <a:r>
              <a:rPr lang="de-DE" sz="1800" dirty="0">
                <a:solidFill>
                  <a:srgbClr val="00B050"/>
                </a:solidFill>
                <a:latin typeface="BHT Case Text" panose="020B0504000000000000" pitchFamily="34" charset="0"/>
              </a:rPr>
              <a:t>Angaben zum Studium </a:t>
            </a:r>
            <a:r>
              <a:rPr lang="de-DE" sz="1800" dirty="0">
                <a:latin typeface="BHT Case Text" panose="020B0504000000000000" pitchFamily="34" charset="0"/>
              </a:rPr>
              <a:t>aus (türkisfarbener Bereich). Bitte digital ausfüllen!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de-DE" sz="1800" dirty="0">
                <a:latin typeface="BHT Case Text" panose="020B0504000000000000" pitchFamily="34" charset="0"/>
              </a:rPr>
              <a:t>Schicken Sie das von Ihnen so ausgefüllte Formblatt bitte an die BAföG-Beauftragte per E-Mail (verwenden Sie bitte Ihre BHT-E-Mail Adresse) oder laden Sie es im </a:t>
            </a:r>
            <a:r>
              <a:rPr lang="de-DE" sz="1800" dirty="0">
                <a:latin typeface="BHT Case Text" panose="020B0504000000000000" pitchFamily="34" charset="0"/>
                <a:hlinkClick r:id="rId3"/>
              </a:rPr>
              <a:t>Bafög-</a:t>
            </a:r>
            <a:r>
              <a:rPr lang="de-DE" sz="1800" dirty="0" err="1">
                <a:latin typeface="BHT Case Text" panose="020B0504000000000000" pitchFamily="34" charset="0"/>
                <a:hlinkClick r:id="rId3"/>
              </a:rPr>
              <a:t>Moodlekurs</a:t>
            </a:r>
            <a:r>
              <a:rPr lang="de-DE" sz="1800" dirty="0">
                <a:latin typeface="BHT Case Text" panose="020B0504000000000000" pitchFamily="34" charset="0"/>
              </a:rPr>
              <a:t> (Einschreibeschlüssel „</a:t>
            </a:r>
            <a:r>
              <a:rPr lang="de-DE" sz="1800" dirty="0" err="1">
                <a:latin typeface="BHT Case Text" panose="020B0504000000000000" pitchFamily="34" charset="0"/>
              </a:rPr>
              <a:t>BafögFBVHilfe</a:t>
            </a:r>
            <a:r>
              <a:rPr lang="de-DE" sz="1800" dirty="0">
                <a:latin typeface="BHT Case Text" panose="020B0504000000000000" pitchFamily="34" charset="0"/>
              </a:rPr>
              <a:t>“) hoch.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sz="1800" dirty="0">
                <a:latin typeface="BHT Case Text" panose="020B0504000000000000" pitchFamily="34" charset="0"/>
              </a:rPr>
              <a:t>Sie erhalten das von der Bafög-Beauftragten ergänzte Formblatt per E-Mail / Moodle Rückgabe schnellstmöglich zurück.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8CF28718-54BF-A9C8-5B1E-4953BEBF3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559" y="2050538"/>
            <a:ext cx="3316531" cy="3316531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81E3F908-F2BA-1EEC-25E3-FCDB9E2E1C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0059" y="1060552"/>
            <a:ext cx="1194756" cy="1164486"/>
          </a:xfrm>
          <a:prstGeom prst="rect">
            <a:avLst/>
          </a:prstGeom>
        </p:spPr>
      </p:pic>
      <p:sp>
        <p:nvSpPr>
          <p:cNvPr id="35" name="Textplatzhalter 11">
            <a:extLst>
              <a:ext uri="{FF2B5EF4-FFF2-40B4-BE49-F238E27FC236}">
                <a16:creationId xmlns:a16="http://schemas.microsoft.com/office/drawing/2014/main" id="{9B33E613-ED4A-A5BC-ACF8-4985F4C123B5}"/>
              </a:ext>
            </a:extLst>
          </p:cNvPr>
          <p:cNvSpPr txBox="1">
            <a:spLocks/>
          </p:cNvSpPr>
          <p:nvPr/>
        </p:nvSpPr>
        <p:spPr>
          <a:xfrm>
            <a:off x="7248689" y="6451825"/>
            <a:ext cx="3653345" cy="23083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000" dirty="0">
                <a:latin typeface="BHT Case Micro" panose="020B0504000000000000" pitchFamily="34" charset="0"/>
                <a:hlinkClick r:id="rId6"/>
              </a:rPr>
              <a:t>Allgemeine Infos zum BAföG</a:t>
            </a:r>
            <a:endParaRPr lang="de-DE" sz="1000" dirty="0">
              <a:latin typeface="BHT Case Micro" panose="020B0504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4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05790-C355-45AE-A5B5-D1E2E0236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29" y="221004"/>
            <a:ext cx="10515600" cy="1325563"/>
          </a:xfrm>
        </p:spPr>
        <p:txBody>
          <a:bodyPr>
            <a:normAutofit/>
          </a:bodyPr>
          <a:lstStyle/>
          <a:p>
            <a:r>
              <a:rPr lang="de-DE" sz="2400" b="1" dirty="0">
                <a:latin typeface="BHT Case Micro" panose="020B0504000000000000" pitchFamily="34" charset="0"/>
              </a:rPr>
              <a:t>Anmerkungen zum Vorgehen zum Erhalt der Leistungsbescheinigung nach §48 </a:t>
            </a:r>
            <a:r>
              <a:rPr lang="de-DE" sz="2400" b="1" dirty="0" err="1">
                <a:latin typeface="BHT Case Micro" panose="020B0504000000000000" pitchFamily="34" charset="0"/>
              </a:rPr>
              <a:t>BAFöG</a:t>
            </a:r>
            <a:endParaRPr lang="de-DE" sz="2400" b="1" dirty="0"/>
          </a:p>
        </p:txBody>
      </p:sp>
      <p:pic>
        <p:nvPicPr>
          <p:cNvPr id="11" name="Bildplatzhalter 10" descr="Ein Bild, das Himmel, draußen, Baum, Gras enthält.&#10;&#10;Automatisch generierte Beschreibung">
            <a:extLst>
              <a:ext uri="{FF2B5EF4-FFF2-40B4-BE49-F238E27FC236}">
                <a16:creationId xmlns:a16="http://schemas.microsoft.com/office/drawing/2014/main" id="{D6FFC1E7-A9A5-4872-96DF-A8ABA69E44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0663" y="1690688"/>
            <a:ext cx="4351337" cy="3877891"/>
          </a:xfr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34F6F2C-754D-422B-B2B4-3E092DD44C7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Dekanat FB V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2F104CB-1987-4EF1-98F9-E6B78047A02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BAföG FB V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DDA347-88A3-452C-B444-BDCE4D629A5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F34120-B5BD-450B-94B9-3E8DBFFED806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7947934A-6C04-4C80-FF6C-8EA3365167A3}"/>
              </a:ext>
            </a:extLst>
          </p:cNvPr>
          <p:cNvSpPr txBox="1">
            <a:spLocks/>
          </p:cNvSpPr>
          <p:nvPr/>
        </p:nvSpPr>
        <p:spPr>
          <a:xfrm>
            <a:off x="155448" y="1880370"/>
            <a:ext cx="7270994" cy="3719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de-DE" sz="1800" dirty="0">
                <a:latin typeface="BHT Case Text" panose="020B0504000000000000" pitchFamily="34" charset="0"/>
              </a:rPr>
              <a:t>Bei Fragen zum beschrieben Verfahren und zu der erhaltenen Leistungsbeschreibung, wenden Sie sich bitte an die BAföG Beauftragte per E-Mail oder über den </a:t>
            </a:r>
            <a:r>
              <a:rPr lang="de-DE" sz="1800" dirty="0" err="1">
                <a:latin typeface="BHT Case Text" panose="020B0504000000000000" pitchFamily="34" charset="0"/>
              </a:rPr>
              <a:t>Moodlekurs</a:t>
            </a:r>
            <a:r>
              <a:rPr lang="de-DE" sz="1800" dirty="0">
                <a:latin typeface="BHT Case Text" panose="020B0504000000000000" pitchFamily="34" charset="0"/>
              </a:rPr>
              <a:t>. 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22819328-6B5B-9330-85F7-4DE3367B1B7D}"/>
              </a:ext>
            </a:extLst>
          </p:cNvPr>
          <p:cNvSpPr txBox="1">
            <a:spLocks/>
          </p:cNvSpPr>
          <p:nvPr/>
        </p:nvSpPr>
        <p:spPr>
          <a:xfrm>
            <a:off x="7248689" y="6451825"/>
            <a:ext cx="3653345" cy="23083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000" dirty="0">
                <a:latin typeface="BHT Case Micro" panose="020B0504000000000000" pitchFamily="34" charset="0"/>
                <a:hlinkClick r:id="rId3"/>
              </a:rPr>
              <a:t>Allgemeine Infos zum BAföG</a:t>
            </a:r>
            <a:endParaRPr lang="de-DE" sz="1000" dirty="0">
              <a:latin typeface="BHT Case Micro" panose="020B0504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12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0091B6-9367-4BDF-BD06-3C3495C7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48" y="246253"/>
            <a:ext cx="3624072" cy="1070483"/>
          </a:xfrm>
        </p:spPr>
        <p:txBody>
          <a:bodyPr>
            <a:normAutofit/>
          </a:bodyPr>
          <a:lstStyle/>
          <a:p>
            <a:r>
              <a:rPr lang="de-DE" sz="2400" b="1" dirty="0">
                <a:latin typeface="BHT Case Micro" panose="020B0504000000000000" pitchFamily="34" charset="0"/>
              </a:rPr>
              <a:t>Hinweise bildlich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0CAC24-F875-4E9F-BEB7-8A48375FB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551" y="2693634"/>
            <a:ext cx="3423249" cy="121203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800" b="1" dirty="0">
                <a:solidFill>
                  <a:schemeClr val="accent2">
                    <a:lumMod val="75000"/>
                  </a:schemeClr>
                </a:solidFill>
                <a:latin typeface="BHT Case Micro" panose="020B0504000000000000" pitchFamily="34" charset="0"/>
              </a:rPr>
              <a:t>senden das Formblatt dann an die BAföG-Beauftragte per E-Mail (BHT-Mail-Adresse verwenden!)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800" b="1" dirty="0">
                <a:solidFill>
                  <a:srgbClr val="FF0000"/>
                </a:solidFill>
                <a:latin typeface="BHT Case Micro" panose="020B0504000000000000" pitchFamily="34" charset="0"/>
              </a:rPr>
              <a:t>oder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800" b="1" dirty="0">
                <a:solidFill>
                  <a:schemeClr val="accent2">
                    <a:lumMod val="75000"/>
                  </a:schemeClr>
                </a:solidFill>
                <a:latin typeface="BHT Case Micro" panose="020B0504000000000000" pitchFamily="34" charset="0"/>
              </a:rPr>
              <a:t>geben Sie es im Moodle-Kurs ab. </a:t>
            </a:r>
            <a:endParaRPr lang="de-DE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30E0A0-F27C-4502-8F19-D6F18D69832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Dekanat FB V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098CE1-699D-41CA-A381-558F27E32A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Bafög FB V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DA0E64-0FA5-442A-B83C-21723116EB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F34120-B5BD-450B-94B9-3E8DBFFED806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1D29BF3-23CD-6809-3195-44EF14ADA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757" y="443505"/>
            <a:ext cx="7109602" cy="5970990"/>
          </a:xfrm>
          <a:prstGeom prst="rect">
            <a:avLst/>
          </a:prstGeom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8DFA71A-E971-B050-A84D-E4085091A5AE}"/>
              </a:ext>
            </a:extLst>
          </p:cNvPr>
          <p:cNvSpPr txBox="1">
            <a:spLocks/>
          </p:cNvSpPr>
          <p:nvPr/>
        </p:nvSpPr>
        <p:spPr>
          <a:xfrm>
            <a:off x="4642757" y="0"/>
            <a:ext cx="5496156" cy="1212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e-DE" sz="1800" b="1" dirty="0">
                <a:solidFill>
                  <a:srgbClr val="FF0000"/>
                </a:solidFill>
                <a:latin typeface="BHT Case Micro" panose="020B0504000000000000" pitchFamily="34" charset="0"/>
              </a:rPr>
              <a:t>Formblatt 5 des BAföG-Amtes</a:t>
            </a:r>
            <a:endParaRPr lang="de-DE" sz="1800" dirty="0"/>
          </a:p>
        </p:txBody>
      </p:sp>
      <p:pic>
        <p:nvPicPr>
          <p:cNvPr id="12" name="Grafik 11" descr="E-Mail Silhouette">
            <a:extLst>
              <a:ext uri="{FF2B5EF4-FFF2-40B4-BE49-F238E27FC236}">
                <a16:creationId xmlns:a16="http://schemas.microsoft.com/office/drawing/2014/main" id="{C257394C-E03A-7776-BF4D-B93602E74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4598" y="2989948"/>
            <a:ext cx="800658" cy="800658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5FEC9617-A2A3-D5C0-EA20-D78C1C9771CC}"/>
              </a:ext>
            </a:extLst>
          </p:cNvPr>
          <p:cNvSpPr txBox="1">
            <a:spLocks/>
          </p:cNvSpPr>
          <p:nvPr/>
        </p:nvSpPr>
        <p:spPr>
          <a:xfrm>
            <a:off x="233786" y="1387577"/>
            <a:ext cx="3952028" cy="1212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e-DE" sz="1800" b="1" dirty="0">
                <a:solidFill>
                  <a:schemeClr val="accent2">
                    <a:lumMod val="75000"/>
                  </a:schemeClr>
                </a:solidFill>
                <a:latin typeface="BHT Case Micro" panose="020B0504000000000000" pitchFamily="34" charset="0"/>
              </a:rPr>
              <a:t>Bitte füllen Sie die gezeigten Felder aus und</a:t>
            </a:r>
            <a:endParaRPr lang="de-DE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225A38B-64FF-7D9D-FE03-790C16F2DA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786" y="4445479"/>
            <a:ext cx="821470" cy="80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3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</Words>
  <Application>Microsoft Office PowerPoint</Application>
  <PresentationFormat>Breitbild</PresentationFormat>
  <Paragraphs>53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Aptos</vt:lpstr>
      <vt:lpstr>Arial</vt:lpstr>
      <vt:lpstr>BHT Case Micro</vt:lpstr>
      <vt:lpstr>BHT Case Text</vt:lpstr>
      <vt:lpstr>Calibri</vt:lpstr>
      <vt:lpstr>Calibri Light</vt:lpstr>
      <vt:lpstr>Office</vt:lpstr>
      <vt:lpstr>BAföG FB V</vt:lpstr>
      <vt:lpstr>BAföG-Regelung im FB V ab Wintersemester 2025/2026</vt:lpstr>
      <vt:lpstr>BAföG-Leistungsbescheinigung</vt:lpstr>
      <vt:lpstr>Vorgehen zum Erhalt der Leistungsbescheinigung nach §48 BAFöG</vt:lpstr>
      <vt:lpstr>Anmerkungen zum Vorgehen zum Erhalt der Leistungsbescheinigung nach §48 BAFöG</vt:lpstr>
      <vt:lpstr>Hinweise bildlich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Wittmann, Karin</dc:creator>
  <cp:lastModifiedBy>Wittmann, Karin</cp:lastModifiedBy>
  <cp:revision>29</cp:revision>
  <cp:lastPrinted>2022-03-31T12:44:53Z</cp:lastPrinted>
  <dcterms:created xsi:type="dcterms:W3CDTF">2021-08-25T10:09:24Z</dcterms:created>
  <dcterms:modified xsi:type="dcterms:W3CDTF">2025-10-02T07:57:59Z</dcterms:modified>
</cp:coreProperties>
</file>